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63" r:id="rId2"/>
    <p:sldId id="464" r:id="rId3"/>
    <p:sldId id="424" r:id="rId4"/>
    <p:sldId id="457" r:id="rId5"/>
    <p:sldId id="426" r:id="rId6"/>
    <p:sldId id="395" r:id="rId7"/>
    <p:sldId id="398" r:id="rId8"/>
    <p:sldId id="399" r:id="rId9"/>
    <p:sldId id="400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03" r:id="rId26"/>
    <p:sldId id="407" r:id="rId27"/>
    <p:sldId id="404" r:id="rId28"/>
    <p:sldId id="405" r:id="rId29"/>
    <p:sldId id="433" r:id="rId30"/>
    <p:sldId id="459" r:id="rId31"/>
    <p:sldId id="451" r:id="rId32"/>
    <p:sldId id="462" r:id="rId33"/>
    <p:sldId id="458" r:id="rId34"/>
    <p:sldId id="449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11" autoAdjust="0"/>
  </p:normalViewPr>
  <p:slideViewPr>
    <p:cSldViewPr>
      <p:cViewPr>
        <p:scale>
          <a:sx n="66" d="100"/>
          <a:sy n="66" d="100"/>
        </p:scale>
        <p:origin x="-725" y="-4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75117-2C7F-42D8-8F08-A327E964D886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91D3B-2275-434E-9A12-A9E944C71E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2018/10/31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31300" cy="5130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ut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Administrator\Desktop\deep-web-06-1920x10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1563637"/>
            <a:ext cx="9144000" cy="172819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85800" y="1566187"/>
            <a:ext cx="7772400" cy="171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52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云计算原理与实践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</a:br>
            <a:r>
              <a:rPr lang="en-US" altLang="zh-CN" sz="33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Principles and Practice of Cloud Computing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ea typeface="黑体" pitchFamily="49" charset="-122"/>
              </a:rPr>
              <a:t>云计算的知识体系概览</a:t>
            </a:r>
            <a:endParaRPr lang="zh-CN" altLang="en-US" sz="40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548606" y="1491630"/>
          <a:ext cx="8021117" cy="3153395"/>
        </p:xfrm>
        <a:graphic>
          <a:graphicData uri="http://schemas.openxmlformats.org/presentationml/2006/ole">
            <p:oleObj spid="_x0000_s72706" name="Visio" r:id="rId3" imgW="5723178" imgH="2249303" progId="Visio.Drawing.11">
              <p:embed/>
            </p:oleObj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</a:t>
            </a:r>
            <a:r>
              <a:rPr lang="zh-CN" altLang="en-US" dirty="0" smtClean="0">
                <a:ea typeface="黑体" pitchFamily="49" charset="-122"/>
              </a:rPr>
              <a:t>章 云计算概述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03598"/>
            <a:ext cx="8229600" cy="3394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初识云计算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云计算的公共特征与分类	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云计算的三元认识论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云计算的开源方法论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GitHub</a:t>
            </a: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635646"/>
            <a:ext cx="3888989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2</a:t>
            </a:r>
            <a:r>
              <a:rPr lang="zh-CN" altLang="en-US" dirty="0" smtClean="0">
                <a:ea typeface="黑体" pitchFamily="49" charset="-122"/>
              </a:rPr>
              <a:t>章 分布式原理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分布式计算概述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分布式计算的理论基础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分布式系统概述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分布式系统的进阶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典型的分布式系统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2.6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Apache Hadoop	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	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291830"/>
            <a:ext cx="4192702" cy="1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3</a:t>
            </a:r>
            <a:r>
              <a:rPr lang="zh-CN" altLang="en-US" dirty="0" smtClean="0">
                <a:ea typeface="黑体" pitchFamily="49" charset="-122"/>
              </a:rPr>
              <a:t>章 云计算架构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3.1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云计算的本质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3.2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云计算的架构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3.3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云栈和云体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3.4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软件定义的数据中心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3.5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OpenStack	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0669" y="3125316"/>
            <a:ext cx="4893819" cy="182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4</a:t>
            </a:r>
            <a:r>
              <a:rPr lang="zh-CN" altLang="en-US" dirty="0" smtClean="0">
                <a:ea typeface="黑体" pitchFamily="49" charset="-122"/>
              </a:rPr>
              <a:t>章 虚拟化技术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虚拟化的定义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服务器虚拟化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商用虚拟机技术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新型硬件虚拟化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Xen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虚拟化技术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4.6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KVM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虚拟化技术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4.7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轻量级虚拟化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4.8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Docker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容器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917544"/>
            <a:ext cx="4566642" cy="20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5</a:t>
            </a:r>
            <a:r>
              <a:rPr lang="zh-CN" altLang="en-US" dirty="0" smtClean="0">
                <a:ea typeface="黑体" pitchFamily="49" charset="-122"/>
              </a:rPr>
              <a:t>章 分布式存储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5.1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分布式存储的基础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5.2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文件存储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5.3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从单机存储系统到分布式存储系统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5.4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实践：分布式存储系统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Ceph</a:t>
            </a: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2699" y="3075806"/>
            <a:ext cx="3409781" cy="180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3659" y="3219822"/>
            <a:ext cx="4659687" cy="178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6</a:t>
            </a:r>
            <a:r>
              <a:rPr lang="zh-CN" altLang="en-US" dirty="0" smtClean="0">
                <a:ea typeface="黑体" pitchFamily="49" charset="-122"/>
              </a:rPr>
              <a:t>章 云计算网络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6.1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网络基本概念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6.2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数据中心网络：云计算的骨架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6.3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网络虚拟化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6.4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租户网络管理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6.5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实践：用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Mininet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搭建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OpenFlow</a:t>
            </a:r>
            <a:endParaRPr lang="zh-CN" altLang="en-US" sz="2400" dirty="0" smtClean="0">
              <a:latin typeface="+mj-lt"/>
              <a:ea typeface="黑体" pitchFamily="49" charset="-122"/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7</a:t>
            </a:r>
            <a:r>
              <a:rPr lang="zh-CN" altLang="en-US" dirty="0" smtClean="0">
                <a:ea typeface="黑体" pitchFamily="49" charset="-122"/>
              </a:rPr>
              <a:t>章 云计算安全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7.1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云安全概述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7.2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虚拟机安全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7.3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云存储安全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7.4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云数据安全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7.5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实践：全同态加密算法	</a:t>
            </a:r>
          </a:p>
          <a:p>
            <a:pPr>
              <a:buNone/>
            </a:pP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430116"/>
            <a:ext cx="5732062" cy="151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8</a:t>
            </a:r>
            <a:r>
              <a:rPr lang="zh-CN" altLang="en-US" dirty="0" smtClean="0">
                <a:ea typeface="黑体" pitchFamily="49" charset="-122"/>
              </a:rPr>
              <a:t>章 云原生应用的开发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8.1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云原生的相关概念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8.2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云原生应用开发实践的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12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要素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8.3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云原生应用开发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8.4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实践：基于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Node.js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的云原生应用开发</a:t>
            </a:r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237" y="3038523"/>
            <a:ext cx="4146401" cy="19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9</a:t>
            </a:r>
            <a:r>
              <a:rPr lang="zh-CN" altLang="en-US" dirty="0" smtClean="0">
                <a:ea typeface="黑体" pitchFamily="49" charset="-122"/>
              </a:rPr>
              <a:t>章 云计算操作系统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计算机软件与操作系统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9.2 UNIX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类操作系统的发展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云操作系统概述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云计算编程模型与环境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云操作系统的资源调度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9.6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Mesos	</a:t>
            </a:r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9175" y="2787773"/>
            <a:ext cx="2831297" cy="209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579067" y="627534"/>
            <a:ext cx="7990656" cy="1102519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ea typeface="黑体" pitchFamily="49" charset="-122"/>
              </a:rPr>
              <a:t>云计算原理与实践</a:t>
            </a:r>
            <a:endParaRPr lang="zh-CN" altLang="en-US" sz="4400" dirty="0">
              <a:ea typeface="黑体" pitchFamily="49" charset="-122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1371600" y="1707654"/>
            <a:ext cx="6400800" cy="57606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</a:rPr>
              <a:t>Principles and Practice of Cloud Computing</a:t>
            </a:r>
            <a:endParaRPr lang="en-US" altLang="zh-CN" b="1" dirty="0" smtClean="0">
              <a:solidFill>
                <a:srgbClr val="00B0F0"/>
              </a:solidFill>
              <a:ea typeface="黑体" pitchFamily="49" charset="-122"/>
            </a:endParaRPr>
          </a:p>
        </p:txBody>
      </p:sp>
      <p:pic>
        <p:nvPicPr>
          <p:cNvPr id="8" name="Picture 2" descr="C:\Users\Administrator\Desktop\嘉数汇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02584" y="3507854"/>
            <a:ext cx="1461904" cy="146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E:\000 2016年度教学活动\000 书籍写作\0000 云计算原理与实践\Co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638" y="2381434"/>
            <a:ext cx="1800200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10</a:t>
            </a:r>
            <a:r>
              <a:rPr lang="zh-CN" altLang="en-US" dirty="0" smtClean="0">
                <a:ea typeface="黑体" pitchFamily="49" charset="-122"/>
              </a:rPr>
              <a:t>章 云端软件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10.1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从软件到云件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10.2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云件系统架构与运行原理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10.3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云件的开发模式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10.4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云件在大规模在线实训平台中的应用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10.5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实践：云件应用开发实例	</a:t>
            </a:r>
          </a:p>
          <a:p>
            <a:pPr>
              <a:buNone/>
            </a:pP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285186"/>
            <a:ext cx="4392488" cy="1711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11</a:t>
            </a:r>
            <a:r>
              <a:rPr lang="zh-CN" altLang="en-US" dirty="0" smtClean="0">
                <a:ea typeface="黑体" pitchFamily="49" charset="-122"/>
              </a:rPr>
              <a:t>章 云计算运维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11.1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云服务环境的监控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11.2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云监控解决方案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11.3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智能运维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11.4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实例：智能运维在大视频运维中的应用	</a:t>
            </a:r>
          </a:p>
          <a:p>
            <a:pPr>
              <a:buNone/>
            </a:pP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9180" y="3147814"/>
            <a:ext cx="4135392" cy="182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12</a:t>
            </a:r>
            <a:r>
              <a:rPr lang="zh-CN" altLang="en-US" dirty="0" smtClean="0">
                <a:ea typeface="黑体" pitchFamily="49" charset="-122"/>
              </a:rPr>
              <a:t>章 桌面云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12.1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桌面云概述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12.2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桌面云架构与关键技术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12.3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桌面云典型应用案例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12.4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实践：基于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OpenStack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的桌面云	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098352"/>
            <a:ext cx="4454674" cy="177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13</a:t>
            </a:r>
            <a:r>
              <a:rPr lang="zh-CN" altLang="en-US" dirty="0" smtClean="0">
                <a:ea typeface="黑体" pitchFamily="49" charset="-122"/>
              </a:rPr>
              <a:t>章 软件开发云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13.1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软件开发云的概念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13.2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华为软件开发云服务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13.3 DevCloud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技术方案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13.4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实践：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DevCloud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实战	</a:t>
            </a:r>
          </a:p>
          <a:p>
            <a:pPr>
              <a:buNone/>
            </a:pPr>
            <a:endParaRPr lang="zh-CN" altLang="en-US" sz="2400" dirty="0">
              <a:latin typeface="+mj-lt"/>
              <a:ea typeface="黑体" pitchFamily="49" charset="-122"/>
            </a:endParaRP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095" y="3003202"/>
            <a:ext cx="4923643" cy="1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黑体" pitchFamily="49" charset="-122"/>
              </a:rPr>
              <a:t>第</a:t>
            </a:r>
            <a:r>
              <a:rPr lang="en-US" altLang="zh-CN" dirty="0" smtClean="0">
                <a:ea typeface="黑体" pitchFamily="49" charset="-122"/>
              </a:rPr>
              <a:t>14</a:t>
            </a:r>
            <a:r>
              <a:rPr lang="zh-CN" altLang="en-US" dirty="0" smtClean="0">
                <a:ea typeface="黑体" pitchFamily="49" charset="-122"/>
              </a:rPr>
              <a:t>章 大数据与人工智能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14.1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初识大数据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14.2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初识人工智能	</a:t>
            </a: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14.3 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云计算、大数据与人工智能的关系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	14.3.1 </a:t>
            </a:r>
            <a:r>
              <a:rPr lang="zh-CN" altLang="zh-CN" sz="2400" dirty="0" smtClean="0">
                <a:latin typeface="+mj-lt"/>
                <a:ea typeface="黑体" pitchFamily="49" charset="-122"/>
              </a:rPr>
              <a:t>云计算与大数据的融合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	</a:t>
            </a:r>
            <a:endParaRPr lang="zh-CN" altLang="zh-CN" sz="2400" dirty="0" smtClean="0">
              <a:latin typeface="+mj-lt"/>
              <a:ea typeface="黑体" pitchFamily="49" charset="-122"/>
            </a:endParaRPr>
          </a:p>
          <a:p>
            <a:pPr>
              <a:buNone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	14.3.2 </a:t>
            </a:r>
            <a:r>
              <a:rPr lang="zh-CN" altLang="zh-CN" sz="2400" dirty="0" smtClean="0">
                <a:latin typeface="+mj-lt"/>
                <a:ea typeface="黑体" pitchFamily="49" charset="-122"/>
              </a:rPr>
              <a:t>云计算与人工智能的融合</a:t>
            </a:r>
            <a:r>
              <a:rPr lang="en-US" altLang="zh-CN" sz="2400" dirty="0" smtClean="0"/>
              <a:t>	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	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93643" y="2560397"/>
            <a:ext cx="2652537" cy="226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特色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：丰富的辅导材料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8575"/>
            <a:ext cx="8229600" cy="36758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课内复习：</a:t>
            </a:r>
            <a:r>
              <a:rPr lang="zh-CN" altLang="en-US" dirty="0" smtClean="0">
                <a:latin typeface="+mj-lt"/>
                <a:ea typeface="黑体" pitchFamily="49" charset="-122"/>
              </a:rPr>
              <a:t>帮助读者复习本章的一些基本核心概念，从章节内容中基本上就可以找到对应答案；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课外思考：</a:t>
            </a:r>
            <a:r>
              <a:rPr lang="zh-CN" altLang="en-US" dirty="0" smtClean="0">
                <a:latin typeface="+mj-lt"/>
                <a:ea typeface="黑体" pitchFamily="49" charset="-122"/>
              </a:rPr>
              <a:t>围绕本章的核心内容的问题，一方面引发读者的思考，另一方面需要读者查找一些课外资料才能找到答案，甚至包括一些开放问题；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动手实践：</a:t>
            </a:r>
            <a:r>
              <a:rPr lang="zh-CN" altLang="en-US" dirty="0" smtClean="0">
                <a:latin typeface="+mj-lt"/>
                <a:ea typeface="黑体" pitchFamily="49" charset="-122"/>
              </a:rPr>
              <a:t>围绕本章内容，结合对应的开源软件和工具，开展动手实践的活动，这也是本书的特色之一，动手实践已经成为新工科背景之下课程内容的必要组成；</a:t>
            </a: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论文研习：</a:t>
            </a:r>
            <a:r>
              <a:rPr lang="zh-CN" altLang="en-US" dirty="0" smtClean="0">
                <a:latin typeface="+mj-lt"/>
                <a:ea typeface="黑体" pitchFamily="49" charset="-122"/>
              </a:rPr>
              <a:t>阅读所推荐的</a:t>
            </a:r>
            <a:r>
              <a:rPr lang="en-US" altLang="zh-CN" dirty="0" smtClean="0">
                <a:latin typeface="+mj-lt"/>
                <a:ea typeface="黑体" pitchFamily="49" charset="-122"/>
              </a:rPr>
              <a:t>66</a:t>
            </a:r>
            <a:r>
              <a:rPr lang="zh-CN" altLang="en-US" dirty="0" smtClean="0">
                <a:latin typeface="+mj-lt"/>
                <a:ea typeface="黑体" pitchFamily="49" charset="-122"/>
              </a:rPr>
              <a:t>篇学术论文，深度调研与本章内容相关的话题，培养读者学术论文阅读与理解的能力，从中也可以找到很多云计算领域的最新前沿内容。</a:t>
            </a:r>
            <a:endParaRPr lang="zh-CN" altLang="en-US" dirty="0">
              <a:latin typeface="+mj-lt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示例：第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章和第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章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986" y="1195164"/>
            <a:ext cx="3905250" cy="3752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17" y="1181210"/>
            <a:ext cx="3960440" cy="3751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特色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：开源实践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20057" y="1284800"/>
            <a:ext cx="1897324" cy="278664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Git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Hadoop</a:t>
            </a: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Spark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OpenStack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KVM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Xen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Docker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Ceph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Mininet	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OpenDaylight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Node.js</a:t>
            </a: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Kubernetes</a:t>
            </a:r>
            <a:endParaRPr lang="zh-CN" altLang="zh-CN" sz="1400" dirty="0" smtClean="0">
              <a:latin typeface="+mj-lt"/>
              <a:ea typeface="黑体" pitchFamily="49" charset="-122"/>
            </a:endParaRP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Mesos</a:t>
            </a:r>
          </a:p>
          <a:p>
            <a:pPr lvl="0">
              <a:lnSpc>
                <a:spcPts val="152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US" altLang="zh-CN" sz="1400" dirty="0" smtClean="0">
                <a:latin typeface="+mj-lt"/>
                <a:ea typeface="黑体" pitchFamily="49" charset="-122"/>
              </a:rPr>
              <a:t>TensorFlow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685" y="1308019"/>
            <a:ext cx="5640074" cy="2718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179512" y="4141793"/>
            <a:ext cx="8568952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今天已经不是开源和闭源之间的选择与博弈，而是大面积的开源与开源项目之间的竞争，这里面包含了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技术、社区、人才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等众多方面的综合因素。所谓，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得开发者得天下！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例如，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Kubernetes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社区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itchFamily="49" charset="-122"/>
                <a:cs typeface="+mn-cs"/>
              </a:rPr>
              <a:t>战略性的全方位吸引开发者的策略令人叹为观止！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14" y="4504091"/>
            <a:ext cx="725240" cy="55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8131" y="4527841"/>
            <a:ext cx="1504578" cy="4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1253"/>
            <a:ext cx="8229600" cy="9976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2800" dirty="0" smtClean="0">
                <a:ea typeface="黑体" pitchFamily="49" charset="-122"/>
              </a:rPr>
              <a:t>《</a:t>
            </a:r>
            <a:r>
              <a:rPr lang="zh-CN" altLang="en-US" sz="2800" dirty="0" smtClean="0">
                <a:ea typeface="黑体" pitchFamily="49" charset="-122"/>
              </a:rPr>
              <a:t>云计算原理与实践</a:t>
            </a:r>
            <a:r>
              <a:rPr lang="en-US" altLang="zh-CN" sz="2800" dirty="0" smtClean="0">
                <a:ea typeface="黑体" pitchFamily="49" charset="-122"/>
              </a:rPr>
              <a:t>》</a:t>
            </a:r>
            <a:r>
              <a:rPr lang="zh-CN" altLang="zh-CN" sz="2800" dirty="0" smtClean="0">
                <a:ea typeface="黑体" pitchFamily="49" charset="-122"/>
              </a:rPr>
              <a:t>所涉及到的开源软件</a:t>
            </a:r>
            <a:r>
              <a:rPr lang="en-US" altLang="zh-CN" sz="2800" dirty="0" smtClean="0">
                <a:ea typeface="黑体" pitchFamily="49" charset="-122"/>
              </a:rPr>
              <a:t/>
            </a:r>
            <a:br>
              <a:rPr lang="en-US" altLang="zh-CN" sz="2800" dirty="0" smtClean="0">
                <a:ea typeface="黑体" pitchFamily="49" charset="-122"/>
              </a:rPr>
            </a:br>
            <a:r>
              <a:rPr lang="zh-CN" altLang="zh-CN" sz="2000" dirty="0" smtClean="0">
                <a:ea typeface="黑体" pitchFamily="49" charset="-122"/>
              </a:rPr>
              <a:t> （按在书中出现的先后顺序）</a:t>
            </a:r>
            <a:endParaRPr lang="zh-CN" altLang="en-US" sz="2000" dirty="0"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50" y="1200150"/>
            <a:ext cx="4906888" cy="3819872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GitHub</a:t>
            </a:r>
            <a:r>
              <a:rPr lang="en-US" altLang="zh-CN" sz="1400" dirty="0" smtClean="0"/>
              <a:t>	           	 https://github.com/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Git		</a:t>
            </a:r>
            <a:r>
              <a:rPr lang="en-US" altLang="zh-CN" sz="1400" dirty="0" smtClean="0"/>
              <a:t>https://git-scm.com/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Hadoop</a:t>
            </a:r>
            <a:r>
              <a:rPr lang="en-US" altLang="zh-CN" sz="1400" dirty="0" smtClean="0"/>
              <a:t>	http://hadoop.apache.org/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Globus</a:t>
            </a:r>
            <a:r>
              <a:rPr lang="en-US" altLang="zh-CN" sz="1400" dirty="0" smtClean="0"/>
              <a:t>		http://toolkit.globus.org/toolkit/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HTCondor</a:t>
            </a:r>
            <a:r>
              <a:rPr lang="en-US" altLang="zh-CN" sz="1400" dirty="0" smtClean="0"/>
              <a:t>	https://research.cs.wisc.edu/htcondor/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OpenStack</a:t>
            </a:r>
            <a:r>
              <a:rPr lang="en-US" altLang="zh-CN" sz="1400" dirty="0" smtClean="0"/>
              <a:t>	https://www.openstack.org/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KVM</a:t>
            </a:r>
            <a:r>
              <a:rPr lang="en-US" altLang="zh-CN" sz="1400" dirty="0" smtClean="0"/>
              <a:t>		https://www.linux-kvm.org/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Xen</a:t>
            </a:r>
            <a:r>
              <a:rPr lang="en-US" altLang="zh-CN" sz="1400" dirty="0" smtClean="0"/>
              <a:t>		https://www.xenproject.org/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Docker</a:t>
            </a:r>
            <a:r>
              <a:rPr lang="en-US" altLang="zh-CN" sz="1400" dirty="0" smtClean="0"/>
              <a:t>		https://www.docker.com/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Ceph</a:t>
            </a:r>
            <a:r>
              <a:rPr lang="en-US" altLang="zh-CN" sz="1400" dirty="0" smtClean="0"/>
              <a:t>		https://ceph.com/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Mininet</a:t>
            </a:r>
            <a:r>
              <a:rPr lang="en-US" altLang="zh-CN" sz="1400" dirty="0" smtClean="0"/>
              <a:t>		http://mininet.org/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OpenDaylight</a:t>
            </a:r>
            <a:r>
              <a:rPr lang="en-US" altLang="zh-CN" sz="1400" dirty="0" smtClean="0"/>
              <a:t>	https://www.opendaylight.org/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HElib</a:t>
            </a:r>
            <a:r>
              <a:rPr lang="en-US" altLang="zh-CN" sz="1400" dirty="0" smtClean="0"/>
              <a:t>		https://github.com/shaih/HElib/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FHE-CODE</a:t>
            </a:r>
            <a:r>
              <a:rPr lang="en-US" altLang="zh-CN" sz="1400" dirty="0" smtClean="0"/>
              <a:t>	https://github.com/rdancer/fhe</a:t>
            </a:r>
            <a:endParaRPr lang="zh-CN" altLang="zh-CN" sz="1400" dirty="0" smtClean="0"/>
          </a:p>
          <a:p>
            <a:pPr lvl="0">
              <a:spcBef>
                <a:spcPts val="3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</a:rPr>
              <a:t>Node.js</a:t>
            </a:r>
            <a:r>
              <a:rPr lang="en-US" altLang="zh-CN" sz="1400" dirty="0" smtClean="0"/>
              <a:t>		https://nodejs.org/</a:t>
            </a:r>
            <a:endParaRPr lang="zh-CN" altLang="zh-CN" sz="1400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961537" y="1200150"/>
            <a:ext cx="4834880" cy="3943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Kubernetes</a:t>
            </a:r>
            <a:r>
              <a:rPr lang="en-US" altLang="zh-CN" sz="1400" dirty="0" smtClean="0"/>
              <a:t>	 https://kubernetes.io/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Mesos</a:t>
            </a:r>
            <a:r>
              <a:rPr lang="en-US" altLang="zh-CN" sz="1400" dirty="0" smtClean="0"/>
              <a:t>		http://mesos.apache.org/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Rancher</a:t>
            </a:r>
            <a:r>
              <a:rPr lang="en-US" altLang="zh-CN" sz="1400" dirty="0" smtClean="0"/>
              <a:t>	https://rancher.com/rancher/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WebRTC</a:t>
            </a:r>
            <a:r>
              <a:rPr lang="en-US" altLang="zh-CN" sz="1400" dirty="0" smtClean="0"/>
              <a:t>	https://webrtc.org/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CloudwareHub</a:t>
            </a:r>
            <a:r>
              <a:rPr lang="en-US" altLang="zh-CN" sz="1400" dirty="0" smtClean="0"/>
              <a:t>	https://github.com/cloudwarelabs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Ganglia</a:t>
            </a:r>
            <a:r>
              <a:rPr lang="en-US" altLang="zh-CN" sz="1400" dirty="0" smtClean="0"/>
              <a:t>		http://ganglia.info/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Nagios</a:t>
            </a:r>
            <a:r>
              <a:rPr lang="en-US" altLang="zh-CN" sz="1400" dirty="0" smtClean="0"/>
              <a:t>		https://www.nagios.org/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Cacti</a:t>
            </a:r>
            <a:r>
              <a:rPr lang="en-US" altLang="zh-CN" sz="1400" dirty="0" smtClean="0"/>
              <a:t>		https://www.cacti.net/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Zabbix</a:t>
            </a:r>
            <a:r>
              <a:rPr lang="en-US" altLang="zh-CN" sz="1400" dirty="0" smtClean="0"/>
              <a:t>		https://www.zabbix.com/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Ntop</a:t>
            </a:r>
            <a:r>
              <a:rPr lang="en-US" altLang="zh-CN" sz="1400" dirty="0" smtClean="0"/>
              <a:t>		https://www.ntop.org/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cAdvisor</a:t>
            </a:r>
            <a:r>
              <a:rPr lang="en-US" altLang="zh-CN" sz="1400" dirty="0" smtClean="0"/>
              <a:t>	https://github.com/google/cadvisor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Prometheus</a:t>
            </a:r>
            <a:r>
              <a:rPr lang="en-US" altLang="zh-CN" sz="1400" dirty="0" smtClean="0"/>
              <a:t>	https://prometheus.io/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Sysdig</a:t>
            </a:r>
            <a:r>
              <a:rPr lang="en-US" altLang="zh-CN" sz="1400" dirty="0" smtClean="0"/>
              <a:t>		https://sysdig.com/opensource/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TensorFlow</a:t>
            </a:r>
            <a:r>
              <a:rPr lang="en-US" altLang="zh-CN" sz="1400" dirty="0" smtClean="0"/>
              <a:t>	https://www.tensorflow.org/</a:t>
            </a:r>
            <a:endParaRPr lang="zh-CN" altLang="zh-CN" sz="1400" dirty="0" smtClean="0"/>
          </a:p>
          <a:p>
            <a:pPr marL="342900" lvl="0" indent="-342900">
              <a:spcBef>
                <a:spcPts val="300"/>
              </a:spcBef>
              <a:buFont typeface="+mj-lt"/>
              <a:buAutoNum type="arabicPeriod" startAt="16"/>
            </a:pPr>
            <a:r>
              <a:rPr lang="en-US" altLang="zh-CN" sz="1400" dirty="0" smtClean="0">
                <a:solidFill>
                  <a:srgbClr val="FF0000"/>
                </a:solidFill>
              </a:rPr>
              <a:t>Spark</a:t>
            </a:r>
            <a:r>
              <a:rPr lang="en-US" altLang="zh-CN" sz="1400" dirty="0" smtClean="0"/>
              <a:t>		http://spark.apache.org/</a:t>
            </a:r>
            <a:endParaRPr lang="zh-CN" altLang="zh-CN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360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sz="4000" dirty="0" smtClean="0">
                <a:latin typeface="+mj-lt"/>
                <a:ea typeface="黑体" pitchFamily="49" charset="-122"/>
              </a:rPr>
              <a:t>特色</a:t>
            </a:r>
            <a:r>
              <a:rPr lang="en-US" altLang="zh-CN" sz="4000" dirty="0" smtClean="0">
                <a:latin typeface="+mj-lt"/>
                <a:ea typeface="黑体" pitchFamily="49" charset="-122"/>
              </a:rPr>
              <a:t>4</a:t>
            </a:r>
            <a:r>
              <a:rPr lang="zh-CN" altLang="en-US" sz="4000" dirty="0" smtClean="0">
                <a:latin typeface="+mj-lt"/>
                <a:ea typeface="黑体" pitchFamily="49" charset="-122"/>
              </a:rPr>
              <a:t>：实训平台</a:t>
            </a:r>
            <a:endParaRPr lang="zh-CN" alt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4208" y="4338908"/>
            <a:ext cx="202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>
                <a:solidFill>
                  <a:schemeClr val="bg1"/>
                </a:solidFill>
              </a:rPr>
              <a:t>www.kfcoding.com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71401"/>
            <a:ext cx="8229600" cy="33944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u="sng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大规模开放在线实训平台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（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MOOBench</a:t>
            </a:r>
            <a:r>
              <a:rPr lang="zh-CN" altLang="en-US" sz="2400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，慕班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）是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MOOC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平台的延续与补充，主要是针对理工类课程提供</a:t>
            </a:r>
            <a:r>
              <a:rPr lang="zh-CN" altLang="en-US" sz="2400" u="sng" dirty="0" smtClean="0">
                <a:solidFill>
                  <a:srgbClr val="00B050"/>
                </a:solidFill>
                <a:latin typeface="+mj-lt"/>
                <a:ea typeface="黑体" pitchFamily="49" charset="-122"/>
              </a:rPr>
              <a:t>大规模的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、</a:t>
            </a:r>
            <a:r>
              <a:rPr lang="zh-CN" altLang="en-US" sz="2400" u="sng" dirty="0" smtClean="0">
                <a:solidFill>
                  <a:srgbClr val="00B050"/>
                </a:solidFill>
                <a:latin typeface="+mj-lt"/>
                <a:ea typeface="黑体" pitchFamily="49" charset="-122"/>
              </a:rPr>
              <a:t>开放的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、</a:t>
            </a:r>
            <a:r>
              <a:rPr lang="zh-CN" altLang="en-US" sz="2400" u="sng" dirty="0" smtClean="0">
                <a:solidFill>
                  <a:srgbClr val="00B050"/>
                </a:solidFill>
                <a:latin typeface="+mj-lt"/>
                <a:ea typeface="黑体" pitchFamily="49" charset="-122"/>
              </a:rPr>
              <a:t>在线的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实训环境。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6906" y="2667508"/>
            <a:ext cx="3688505" cy="225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467544" y="2559875"/>
            <a:ext cx="822960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Learning at Scale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（大规模教育）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Learning by doing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（新工科的诉求）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开放的实训资源（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）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独享、快速、高效、灵活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智能化的交互学习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师生交互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  <a:sym typeface="Wingdings" pitchFamily="2" charset="2"/>
              </a:rPr>
              <a:t>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机生交互（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AI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n-cs"/>
              </a:rPr>
              <a:t>）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C00000"/>
                </a:solidFill>
                <a:ea typeface="黑体" pitchFamily="49" charset="-122"/>
              </a:rPr>
              <a:t>Education</a:t>
            </a:r>
            <a:r>
              <a:rPr lang="zh-CN" altLang="en-US" sz="3800" b="1" dirty="0" smtClean="0">
                <a:solidFill>
                  <a:srgbClr val="00B050"/>
                </a:solidFill>
                <a:ea typeface="黑体" pitchFamily="49" charset="-122"/>
              </a:rPr>
              <a:t> </a:t>
            </a:r>
            <a:r>
              <a:rPr lang="en-US" altLang="zh-CN" sz="3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×</a:t>
            </a:r>
            <a:r>
              <a:rPr lang="en-US" altLang="zh-CN" sz="3800" dirty="0" smtClean="0">
                <a:ea typeface="黑体" pitchFamily="49" charset="-122"/>
              </a:rPr>
              <a:t> </a:t>
            </a:r>
            <a:r>
              <a:rPr lang="en-US" altLang="zh-CN" sz="3800" b="1" dirty="0" smtClean="0">
                <a:solidFill>
                  <a:srgbClr val="C00000"/>
                </a:solidFill>
                <a:ea typeface="黑体" pitchFamily="49" charset="-122"/>
              </a:rPr>
              <a:t>IT</a:t>
            </a:r>
            <a:r>
              <a:rPr lang="en-US" altLang="zh-CN" sz="3800" dirty="0" smtClean="0">
                <a:ea typeface="黑体" pitchFamily="49" charset="-122"/>
              </a:rPr>
              <a:t> = </a:t>
            </a:r>
            <a:r>
              <a:rPr lang="en-US" altLang="zh-CN" sz="3800" b="1" dirty="0" smtClean="0">
                <a:solidFill>
                  <a:srgbClr val="00B050"/>
                </a:solidFill>
                <a:ea typeface="黑体" pitchFamily="49" charset="-122"/>
              </a:rPr>
              <a:t>New Learning Science</a:t>
            </a:r>
            <a:endParaRPr lang="zh-CN" altLang="en-US" sz="3800" b="1" dirty="0">
              <a:solidFill>
                <a:srgbClr val="00B050"/>
              </a:solidFill>
              <a:ea typeface="黑体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10135" y="3911446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+mj-lt"/>
              </a:rPr>
              <a:t>Pedagogy</a:t>
            </a:r>
            <a:endParaRPr lang="zh-CN" altLang="en-US" sz="16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10135" y="3335382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+mj-lt"/>
              </a:rPr>
              <a:t>Open source community</a:t>
            </a:r>
            <a:endParaRPr lang="zh-CN" altLang="en-US" sz="16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0135" y="2759318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+mj-lt"/>
              </a:rPr>
              <a:t>Industry</a:t>
            </a:r>
            <a:endParaRPr lang="zh-CN" altLang="en-US" sz="16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0135" y="2183254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+mj-lt"/>
              </a:rPr>
              <a:t>Academic</a:t>
            </a:r>
            <a:endParaRPr lang="zh-CN" altLang="en-US" sz="16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2958" y="1309105"/>
            <a:ext cx="2304256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Information source</a:t>
            </a:r>
            <a:endParaRPr lang="zh-CN" altLang="en-US" sz="1600" b="1" dirty="0"/>
          </a:p>
        </p:txBody>
      </p:sp>
      <p:sp>
        <p:nvSpPr>
          <p:cNvPr id="9" name="圆角矩形 8"/>
          <p:cNvSpPr/>
          <p:nvPr/>
        </p:nvSpPr>
        <p:spPr>
          <a:xfrm>
            <a:off x="142673" y="2004069"/>
            <a:ext cx="2448272" cy="2592288"/>
          </a:xfrm>
          <a:prstGeom prst="roundRect">
            <a:avLst>
              <a:gd name="adj" fmla="val 948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62953" y="2004069"/>
            <a:ext cx="3816424" cy="2592288"/>
          </a:xfrm>
          <a:prstGeom prst="roundRect">
            <a:avLst>
              <a:gd name="adj" fmla="val 948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551385" y="2004069"/>
            <a:ext cx="2448272" cy="2592288"/>
          </a:xfrm>
          <a:prstGeom prst="roundRect">
            <a:avLst>
              <a:gd name="adj" fmla="val 948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720517" y="3913116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教育大数据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720517" y="3337052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学习行为与学习评价</a:t>
            </a:r>
            <a:endParaRPr lang="zh-CN" altLang="en-US" sz="16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20517" y="2760988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学习资源与认知工具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20517" y="2184924"/>
            <a:ext cx="2088232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学习环境与师生交互</a:t>
            </a:r>
            <a:endParaRPr lang="zh-CN" altLang="en-US" sz="16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252410" y="1309105"/>
            <a:ext cx="2592288" cy="5040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Learning space</a:t>
            </a:r>
            <a:endParaRPr lang="zh-CN" altLang="en-US" sz="1600" b="1" dirty="0"/>
          </a:p>
        </p:txBody>
      </p:sp>
      <p:sp>
        <p:nvSpPr>
          <p:cNvPr id="18" name="圆角矩形 17"/>
          <p:cNvSpPr/>
          <p:nvPr/>
        </p:nvSpPr>
        <p:spPr>
          <a:xfrm>
            <a:off x="6648509" y="1309105"/>
            <a:ext cx="2243971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+mj-lt"/>
              </a:rPr>
              <a:t>Learning process</a:t>
            </a:r>
            <a:endParaRPr lang="zh-CN" altLang="en-US" sz="1600" b="1" dirty="0">
              <a:latin typeface="+mj-lt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5500" y="2137144"/>
            <a:ext cx="3689400" cy="191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右箭头 20"/>
          <p:cNvSpPr/>
          <p:nvPr/>
        </p:nvSpPr>
        <p:spPr>
          <a:xfrm>
            <a:off x="2702349" y="1408047"/>
            <a:ext cx="392208" cy="276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0800000">
            <a:off x="6035310" y="1408047"/>
            <a:ext cx="392208" cy="276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1610" y="46136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知识生产与知识进化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7431" y="46136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教学内容、方法与资源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71800" y="4105396"/>
            <a:ext cx="815237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</a:rPr>
              <a:t>课内复习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6330" y="4107068"/>
            <a:ext cx="815237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</a:rPr>
              <a:t>课外思考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56963" y="4103403"/>
            <a:ext cx="815237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</a:rPr>
              <a:t>论文研习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2434" y="4103403"/>
            <a:ext cx="815237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</a:rPr>
              <a:t>动手实践</a:t>
            </a:r>
            <a:endParaRPr lang="zh-CN" altLang="en-US" sz="1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831" y="46226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学习科学与过程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3" grpId="0" animBg="1"/>
      <p:bldP spid="24" grpId="0"/>
      <p:bldP spid="25" grpId="0"/>
      <p:bldP spid="27" grpId="0" animBg="1"/>
      <p:bldP spid="28" grpId="0" animBg="1"/>
      <p:bldP spid="30" grpId="0" animBg="1"/>
      <p:bldP spid="32" grpId="0" animBg="1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新一代交互式开发者学习社区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685" y="1620887"/>
            <a:ext cx="7921575" cy="3125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444208" y="4327033"/>
            <a:ext cx="202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>
                <a:solidFill>
                  <a:schemeClr val="bg1"/>
                </a:solidFill>
              </a:rPr>
              <a:t>www.kfcoding.com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4728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新一代交互式开发者学习平台</a:t>
            </a:r>
            <a:r>
              <a:rPr lang="zh-CN" altLang="en-US" sz="4000" dirty="0" smtClean="0">
                <a:ea typeface="黑体" pitchFamily="49" charset="-122"/>
              </a:rPr>
              <a:t>演示</a:t>
            </a:r>
            <a:endParaRPr lang="zh-CN" altLang="en-US" sz="4000" dirty="0">
              <a:ea typeface="黑体" pitchFamily="49" charset="-122"/>
            </a:endParaRPr>
          </a:p>
        </p:txBody>
      </p:sp>
      <p:pic>
        <p:nvPicPr>
          <p:cNvPr id="99330" name="Picture 2" descr="E:\000 2016年度教学活动\000 微信公众号-嘉数汇\00 活动交流\2018-06-09 北京新书发布会\KFCoding 15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75606"/>
            <a:ext cx="6192688" cy="3509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ea typeface="黑体" pitchFamily="49" charset="-122"/>
              </a:rPr>
              <a:t>《</a:t>
            </a:r>
            <a:r>
              <a:rPr lang="zh-CN" altLang="en-US" sz="4000" dirty="0" smtClean="0">
                <a:ea typeface="黑体" pitchFamily="49" charset="-122"/>
              </a:rPr>
              <a:t>云计算原理与实践</a:t>
            </a:r>
            <a:r>
              <a:rPr lang="en-US" altLang="zh-CN" sz="4000" dirty="0" smtClean="0">
                <a:ea typeface="黑体" pitchFamily="49" charset="-122"/>
              </a:rPr>
              <a:t>》</a:t>
            </a:r>
            <a:r>
              <a:rPr lang="zh-CN" altLang="en-US" sz="4000" dirty="0" smtClean="0">
                <a:ea typeface="黑体" pitchFamily="49" charset="-122"/>
              </a:rPr>
              <a:t>课程的实践</a:t>
            </a:r>
            <a:endParaRPr lang="zh-CN" altLang="en-US" sz="4000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7614"/>
            <a:ext cx="7777559" cy="342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开放资源建设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11759"/>
          </a:xfrm>
        </p:spPr>
        <p:txBody>
          <a:bodyPr/>
          <a:lstStyle/>
          <a:p>
            <a:r>
              <a:rPr lang="zh-CN" altLang="en-US" dirty="0" smtClean="0">
                <a:latin typeface="+mj-lt"/>
                <a:ea typeface="黑体" pitchFamily="49" charset="-122"/>
              </a:rPr>
              <a:t>传统开放资源</a:t>
            </a:r>
            <a:endParaRPr lang="en-US" altLang="zh-CN" dirty="0" smtClean="0">
              <a:latin typeface="+mj-lt"/>
              <a:ea typeface="黑体" pitchFamily="49" charset="-122"/>
            </a:endParaRPr>
          </a:p>
          <a:p>
            <a:pPr lvl="1"/>
            <a:r>
              <a:rPr lang="zh-CN" altLang="en-US" dirty="0" smtClean="0">
                <a:latin typeface="+mj-lt"/>
                <a:ea typeface="黑体" pitchFamily="49" charset="-122"/>
              </a:rPr>
              <a:t>课程大纲、课程讲义、课件</a:t>
            </a:r>
            <a:r>
              <a:rPr lang="en-US" altLang="zh-CN" dirty="0" smtClean="0">
                <a:latin typeface="+mj-lt"/>
                <a:ea typeface="黑体" pitchFamily="49" charset="-122"/>
              </a:rPr>
              <a:t>PPT</a:t>
            </a:r>
            <a:r>
              <a:rPr lang="zh-CN" altLang="en-US" dirty="0" smtClean="0">
                <a:latin typeface="+mj-lt"/>
                <a:ea typeface="黑体" pitchFamily="49" charset="-122"/>
              </a:rPr>
              <a:t>、习题、</a:t>
            </a:r>
            <a:r>
              <a:rPr lang="en-US" altLang="zh-CN" dirty="0" smtClean="0">
                <a:latin typeface="+mj-lt"/>
                <a:ea typeface="黑体" pitchFamily="49" charset="-122"/>
              </a:rPr>
              <a:t>MOOC</a:t>
            </a:r>
          </a:p>
          <a:p>
            <a:r>
              <a:rPr lang="zh-CN" altLang="en-US" dirty="0" smtClean="0">
                <a:solidFill>
                  <a:srgbClr val="C00000"/>
                </a:solidFill>
                <a:latin typeface="+mj-lt"/>
                <a:ea typeface="黑体" pitchFamily="49" charset="-122"/>
              </a:rPr>
              <a:t>特色开放资源</a:t>
            </a:r>
            <a:endParaRPr lang="en-US" altLang="zh-CN" dirty="0" smtClean="0">
              <a:solidFill>
                <a:srgbClr val="C00000"/>
              </a:solidFill>
              <a:latin typeface="+mj-lt"/>
              <a:ea typeface="黑体" pitchFamily="49" charset="-122"/>
            </a:endParaRPr>
          </a:p>
          <a:p>
            <a:pPr lvl="1"/>
            <a:r>
              <a:rPr lang="zh-CN" altLang="en-US" dirty="0" smtClean="0">
                <a:latin typeface="+mj-lt"/>
                <a:ea typeface="黑体" pitchFamily="49" charset="-122"/>
              </a:rPr>
              <a:t>大规模在线实训平台</a:t>
            </a:r>
            <a:endParaRPr lang="en-US" altLang="zh-CN" dirty="0" smtClean="0">
              <a:latin typeface="+mj-lt"/>
              <a:ea typeface="黑体" pitchFamily="49" charset="-122"/>
            </a:endParaRPr>
          </a:p>
          <a:p>
            <a:pPr lvl="1"/>
            <a:r>
              <a:rPr lang="en-US" altLang="zh-CN" dirty="0" smtClean="0">
                <a:latin typeface="+mj-lt"/>
                <a:ea typeface="黑体" pitchFamily="49" charset="-122"/>
              </a:rPr>
              <a:t>KFCoding</a:t>
            </a:r>
            <a:r>
              <a:rPr lang="zh-CN" altLang="en-US" dirty="0" smtClean="0">
                <a:latin typeface="+mj-lt"/>
                <a:ea typeface="黑体" pitchFamily="49" charset="-122"/>
              </a:rPr>
              <a:t>学习社区</a:t>
            </a:r>
            <a:endParaRPr lang="en-US" altLang="zh-CN" dirty="0" smtClean="0">
              <a:latin typeface="+mj-lt"/>
              <a:ea typeface="黑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0999" y="3303705"/>
            <a:ext cx="4015016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95536" y="1347614"/>
            <a:ext cx="5528429" cy="1368152"/>
          </a:xfrm>
        </p:spPr>
        <p:txBody>
          <a:bodyPr>
            <a:noAutofit/>
          </a:bodyPr>
          <a:lstStyle/>
          <a:p>
            <a:r>
              <a:rPr lang="en-US" altLang="zh-CN" sz="6000" b="1" i="1" dirty="0" smtClean="0">
                <a:latin typeface="+mn-lt"/>
                <a:ea typeface="宋体" charset="-122"/>
              </a:rPr>
              <a:t>Thanks!</a:t>
            </a:r>
            <a:endParaRPr lang="zh-CN" altLang="en-US" sz="6000" b="1" i="1" dirty="0" smtClean="0">
              <a:latin typeface="+mn-lt"/>
              <a:ea typeface="宋体" charset="-122"/>
            </a:endParaRPr>
          </a:p>
        </p:txBody>
      </p:sp>
      <p:pic>
        <p:nvPicPr>
          <p:cNvPr id="12" name="Picture 2" descr="E:\000 2016年度教学活动\000 书籍写作\0000 云计算原理与实践\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275606"/>
            <a:ext cx="2376264" cy="3326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2" descr="C:\Users\Administrator\Desktop\嘉数汇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1986" y="2886923"/>
            <a:ext cx="1662701" cy="1713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49" charset="-122"/>
              </a:rPr>
              <a:t>《</a:t>
            </a:r>
            <a:r>
              <a:rPr lang="zh-CN" altLang="en-US" dirty="0" smtClean="0">
                <a:ea typeface="黑体" pitchFamily="49" charset="-122"/>
              </a:rPr>
              <a:t>云计算原理与实践</a:t>
            </a:r>
            <a:r>
              <a:rPr lang="en-US" altLang="zh-CN" dirty="0" smtClean="0">
                <a:ea typeface="黑体" pitchFamily="49" charset="-122"/>
              </a:rPr>
              <a:t>》</a:t>
            </a:r>
            <a:r>
              <a:rPr lang="zh-CN" altLang="en-US" dirty="0" smtClean="0">
                <a:ea typeface="黑体" pitchFamily="49" charset="-122"/>
              </a:rPr>
              <a:t>建设理念</a:t>
            </a:r>
            <a:endParaRPr lang="zh-CN" altLang="en-US" dirty="0">
              <a:ea typeface="黑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9622"/>
            <a:ext cx="3089117" cy="307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4885" y="1384897"/>
            <a:ext cx="4576266" cy="3219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47664" y="4515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开放融合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961" y="4515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动手实践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49" charset="-122"/>
              </a:rPr>
              <a:t>《</a:t>
            </a:r>
            <a:r>
              <a:rPr lang="zh-CN" altLang="en-US" dirty="0" smtClean="0">
                <a:ea typeface="黑体" pitchFamily="49" charset="-122"/>
              </a:rPr>
              <a:t>云计算原理与实践</a:t>
            </a:r>
            <a:r>
              <a:rPr lang="en-US" altLang="zh-CN" dirty="0" smtClean="0">
                <a:ea typeface="黑体" pitchFamily="49" charset="-122"/>
              </a:rPr>
              <a:t>》</a:t>
            </a:r>
            <a:r>
              <a:rPr lang="zh-CN" altLang="en-US" dirty="0" smtClean="0">
                <a:ea typeface="黑体" pitchFamily="49" charset="-122"/>
              </a:rPr>
              <a:t>教材介绍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1234876"/>
            <a:ext cx="4906888" cy="3315815"/>
          </a:xfrm>
        </p:spPr>
        <p:txBody>
          <a:bodyPr>
            <a:normAutofit/>
          </a:bodyPr>
          <a:lstStyle/>
          <a:p>
            <a:r>
              <a:rPr lang="zh-CN" altLang="zh-CN" sz="2400" dirty="0" smtClean="0">
                <a:latin typeface="+mj-lt"/>
                <a:ea typeface="黑体" pitchFamily="49" charset="-122"/>
              </a:rPr>
              <a:t>完整而系统的云计算知识框架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  <a:p>
            <a:r>
              <a:rPr lang="zh-CN" altLang="en-US" sz="2400" dirty="0" smtClean="0">
                <a:latin typeface="+mj-lt"/>
                <a:ea typeface="黑体" pitchFamily="49" charset="-122"/>
              </a:rPr>
              <a:t>丰富的辅导材料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  <a:p>
            <a:r>
              <a:rPr lang="zh-CN" altLang="zh-CN" sz="2400" dirty="0" smtClean="0">
                <a:latin typeface="+mj-lt"/>
                <a:ea typeface="黑体" pitchFamily="49" charset="-122"/>
              </a:rPr>
              <a:t>贯穿全书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的</a:t>
            </a:r>
            <a:r>
              <a:rPr lang="zh-CN" altLang="zh-CN" sz="2400" dirty="0" smtClean="0">
                <a:latin typeface="+mj-lt"/>
                <a:ea typeface="黑体" pitchFamily="49" charset="-122"/>
              </a:rPr>
              <a:t>开源软件实践</a:t>
            </a:r>
            <a:endParaRPr lang="en-US" altLang="zh-CN" sz="2400" dirty="0" smtClean="0">
              <a:latin typeface="+mj-lt"/>
              <a:ea typeface="黑体" pitchFamily="49" charset="-122"/>
            </a:endParaRPr>
          </a:p>
          <a:p>
            <a:r>
              <a:rPr lang="zh-CN" altLang="zh-CN" sz="2400" dirty="0" smtClean="0">
                <a:latin typeface="+mj-lt"/>
                <a:ea typeface="黑体" pitchFamily="49" charset="-122"/>
              </a:rPr>
              <a:t>配套在线实训平台</a:t>
            </a:r>
            <a:r>
              <a:rPr lang="zh-CN" altLang="en-US" sz="2400" dirty="0" smtClean="0">
                <a:latin typeface="+mj-lt"/>
                <a:ea typeface="黑体" pitchFamily="49" charset="-122"/>
              </a:rPr>
              <a:t>：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KFCoding</a:t>
            </a:r>
          </a:p>
          <a:p>
            <a:r>
              <a:rPr lang="zh-CN" altLang="zh-CN" sz="2400" dirty="0" smtClean="0">
                <a:latin typeface="+mj-lt"/>
                <a:ea typeface="黑体" pitchFamily="49" charset="-122"/>
              </a:rPr>
              <a:t>微信公众号交流互动平台</a:t>
            </a:r>
            <a:endParaRPr lang="zh-CN" altLang="en-US" sz="2400" dirty="0" smtClean="0">
              <a:latin typeface="+mj-lt"/>
              <a:ea typeface="黑体" pitchFamily="49" charset="-122"/>
            </a:endParaRPr>
          </a:p>
        </p:txBody>
      </p:sp>
      <p:pic>
        <p:nvPicPr>
          <p:cNvPr id="4" name="Picture 2" descr="E:\000 2016年度教学活动\000 书籍写作\0000 云计算原理与实践\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3213"/>
            <a:ext cx="2376264" cy="3326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C:\Users\Administrator\Desktop\嘉数汇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811" y="3507854"/>
            <a:ext cx="1374669" cy="14168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特色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：完整的</a:t>
            </a:r>
            <a:r>
              <a:rPr lang="zh-CN" altLang="zh-CN" sz="4000" dirty="0" smtClean="0">
                <a:latin typeface="黑体" pitchFamily="49" charset="-122"/>
                <a:ea typeface="黑体" pitchFamily="49" charset="-122"/>
              </a:rPr>
              <a:t>云计算知识框架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三大认识角度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商业模式、计算范式、实现方式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zh-CN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四个关键技术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计算、存储、网络、安全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四种开发运维维度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云原生应用、云操作系统、云端软件、云运维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三大应用场景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桌面云、开发云、大数据与人工智能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ea typeface="黑体" pitchFamily="49" charset="-122"/>
              </a:rPr>
              <a:t>三大认识角度之一：</a:t>
            </a:r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商业模式</a:t>
            </a:r>
            <a:endParaRPr lang="zh-CN" altLang="en-US" sz="4000" dirty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196" y="3147814"/>
            <a:ext cx="4322812" cy="178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31590"/>
            <a:ext cx="6840760" cy="189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004048" y="3429197"/>
            <a:ext cx="3837112" cy="144680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200" dirty="0" smtClean="0">
                <a:latin typeface="+mj-lt"/>
                <a:ea typeface="黑体" pitchFamily="49" charset="-122"/>
              </a:rPr>
              <a:t>基础架构即服务（</a:t>
            </a:r>
            <a:r>
              <a:rPr lang="en-US" altLang="zh-CN" sz="2200" dirty="0" smtClean="0">
                <a:latin typeface="+mj-lt"/>
                <a:ea typeface="黑体" pitchFamily="49" charset="-122"/>
              </a:rPr>
              <a:t>IaaS</a:t>
            </a:r>
            <a:r>
              <a:rPr lang="zh-CN" altLang="zh-CN" sz="2200" dirty="0" smtClean="0">
                <a:latin typeface="+mj-lt"/>
                <a:ea typeface="黑体" pitchFamily="49" charset="-122"/>
              </a:rPr>
              <a:t>）</a:t>
            </a:r>
            <a:endParaRPr lang="en-US" altLang="zh-CN" sz="2200" dirty="0" smtClean="0">
              <a:latin typeface="+mj-lt"/>
              <a:ea typeface="黑体" pitchFamily="49" charset="-12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200" dirty="0" smtClean="0">
                <a:latin typeface="+mj-lt"/>
                <a:ea typeface="黑体" pitchFamily="49" charset="-122"/>
              </a:rPr>
              <a:t>平台即服务（</a:t>
            </a:r>
            <a:r>
              <a:rPr lang="en-US" altLang="zh-CN" sz="2200" dirty="0" smtClean="0">
                <a:latin typeface="+mj-lt"/>
                <a:ea typeface="黑体" pitchFamily="49" charset="-122"/>
              </a:rPr>
              <a:t>PaaS</a:t>
            </a:r>
            <a:r>
              <a:rPr lang="zh-CN" altLang="zh-CN" sz="2200" dirty="0" smtClean="0">
                <a:latin typeface="+mj-lt"/>
                <a:ea typeface="黑体" pitchFamily="49" charset="-122"/>
              </a:rPr>
              <a:t>）</a:t>
            </a:r>
            <a:endParaRPr lang="en-US" altLang="zh-CN" sz="2200" dirty="0" smtClean="0">
              <a:latin typeface="+mj-lt"/>
              <a:ea typeface="黑体" pitchFamily="49" charset="-12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200" dirty="0" smtClean="0">
                <a:latin typeface="+mj-lt"/>
                <a:ea typeface="黑体" pitchFamily="49" charset="-122"/>
              </a:rPr>
              <a:t>软件即服务（</a:t>
            </a:r>
            <a:r>
              <a:rPr lang="en-US" altLang="zh-CN" sz="2200" dirty="0" smtClean="0">
                <a:latin typeface="+mj-lt"/>
                <a:ea typeface="黑体" pitchFamily="49" charset="-122"/>
              </a:rPr>
              <a:t>SaaS</a:t>
            </a:r>
            <a:r>
              <a:rPr lang="zh-CN" altLang="zh-CN" sz="2200" dirty="0" smtClean="0">
                <a:latin typeface="+mj-lt"/>
                <a:ea typeface="黑体" pitchFamily="49" charset="-122"/>
              </a:rPr>
              <a:t>）</a:t>
            </a:r>
            <a:endParaRPr lang="en-US" altLang="zh-CN" sz="2200" dirty="0" smtClean="0">
              <a:latin typeface="+mj-lt"/>
              <a:ea typeface="黑体" pitchFamily="49" charset="-12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2200" dirty="0" smtClean="0">
                <a:latin typeface="+mj-lt"/>
                <a:ea typeface="黑体" pitchFamily="49" charset="-122"/>
              </a:rPr>
              <a:t>一切皆为服务（</a:t>
            </a:r>
            <a:r>
              <a:rPr lang="en-US" altLang="zh-CN" sz="2200" dirty="0" smtClean="0">
                <a:latin typeface="+mj-lt"/>
                <a:ea typeface="黑体" pitchFamily="49" charset="-122"/>
              </a:rPr>
              <a:t>XaaS</a:t>
            </a:r>
            <a:r>
              <a:rPr lang="zh-CN" altLang="en-US" sz="2200" dirty="0" smtClean="0">
                <a:latin typeface="+mj-lt"/>
                <a:ea typeface="黑体" pitchFamily="49" charset="-122"/>
              </a:rPr>
              <a:t>）</a:t>
            </a:r>
            <a:endParaRPr lang="zh-CN" altLang="zh-CN" sz="2200" dirty="0" smtClean="0">
              <a:latin typeface="+mj-lt"/>
              <a:ea typeface="黑体" pitchFamily="49" charset="-12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CN" altLang="en-US" sz="2200" dirty="0">
              <a:latin typeface="+mj-lt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ea typeface="黑体" pitchFamily="49" charset="-122"/>
              </a:rPr>
              <a:t>三大认识角度之二：</a:t>
            </a:r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计算范式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28" y="1419622"/>
            <a:ext cx="6459229" cy="296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3565" y="1997822"/>
            <a:ext cx="2008683" cy="237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ea typeface="黑体" pitchFamily="49" charset="-122"/>
              </a:rPr>
              <a:t>三大认识角度之三：</a:t>
            </a:r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实现方式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79" y="1515954"/>
            <a:ext cx="4424536" cy="3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80055"/>
            <a:ext cx="424938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816</Words>
  <Application>Microsoft Office PowerPoint</Application>
  <PresentationFormat>全屏显示(16:9)</PresentationFormat>
  <Paragraphs>206</Paragraphs>
  <Slides>34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Office 主题</vt:lpstr>
      <vt:lpstr>Visio</vt:lpstr>
      <vt:lpstr>幻灯片 1</vt:lpstr>
      <vt:lpstr>云计算原理与实践</vt:lpstr>
      <vt:lpstr>Education × IT = New Learning Science</vt:lpstr>
      <vt:lpstr>《云计算原理与实践》建设理念</vt:lpstr>
      <vt:lpstr>《云计算原理与实践》教材介绍</vt:lpstr>
      <vt:lpstr>特色1：完整的云计算知识框架</vt:lpstr>
      <vt:lpstr>三大认识角度之一：商业模式</vt:lpstr>
      <vt:lpstr>三大认识角度之二：计算范式</vt:lpstr>
      <vt:lpstr>三大认识角度之三：实现方式</vt:lpstr>
      <vt:lpstr>云计算的知识体系概览</vt:lpstr>
      <vt:lpstr>第1章 云计算概述</vt:lpstr>
      <vt:lpstr>第2章 分布式原理</vt:lpstr>
      <vt:lpstr>第3章 云计算架构</vt:lpstr>
      <vt:lpstr>第4章 虚拟化技术</vt:lpstr>
      <vt:lpstr>第5章 分布式存储</vt:lpstr>
      <vt:lpstr>第6章 云计算网络</vt:lpstr>
      <vt:lpstr>第7章 云计算安全</vt:lpstr>
      <vt:lpstr>第8章 云原生应用的开发</vt:lpstr>
      <vt:lpstr>第9章 云计算操作系统</vt:lpstr>
      <vt:lpstr>第10章 云端软件</vt:lpstr>
      <vt:lpstr>第11章 云计算运维</vt:lpstr>
      <vt:lpstr>第12章 桌面云</vt:lpstr>
      <vt:lpstr>第13章 软件开发云</vt:lpstr>
      <vt:lpstr>第14章 大数据与人工智能</vt:lpstr>
      <vt:lpstr>特色2：丰富的辅导材料</vt:lpstr>
      <vt:lpstr>示例：第1章和第3章</vt:lpstr>
      <vt:lpstr>特色3：开源实践</vt:lpstr>
      <vt:lpstr>《云计算原理与实践》所涉及到的开源软件  （按在书中出现的先后顺序）</vt:lpstr>
      <vt:lpstr>特色4：实训平台</vt:lpstr>
      <vt:lpstr>新一代交互式开发者学习社区</vt:lpstr>
      <vt:lpstr>新一代交互式开发者学习平台演示</vt:lpstr>
      <vt:lpstr>《云计算原理与实践》课程的实践</vt:lpstr>
      <vt:lpstr>开放资源建设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大数据原理与实践</dc:title>
  <dc:creator>Administrator</dc:creator>
  <cp:lastModifiedBy>china</cp:lastModifiedBy>
  <cp:revision>1581</cp:revision>
  <dcterms:created xsi:type="dcterms:W3CDTF">2016-09-07T06:19:49Z</dcterms:created>
  <dcterms:modified xsi:type="dcterms:W3CDTF">2018-10-31T06:50:30Z</dcterms:modified>
</cp:coreProperties>
</file>